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263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6056EF-D7BB-455D-A737-CE22C8A9FC15}">
  <a:tblStyle styleId="{676056EF-D7BB-455D-A737-CE22C8A9F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>
      <p:cViewPr varScale="1">
        <p:scale>
          <a:sx n="158" d="100"/>
          <a:sy n="158" d="100"/>
        </p:scale>
        <p:origin x="560" y="15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{676056EF-D7BB-455D-A737-CE22C8A9FC15}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{676056EF-D7BB-455D-A737-CE22C8A9FC15}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583719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050505"/>
                </a:solidFill>
                <a:latin typeface="Roboto" panose="02000000000000000000" pitchFamily="2" charset="0"/>
              </a:rPr>
              <a:t>П</a:t>
            </a:r>
            <a:r>
              <a:rPr lang="ru-RU" sz="44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роектирование сегментированной сети в </a:t>
            </a:r>
            <a:r>
              <a:rPr lang="ru-RU" sz="4400" b="1" i="0" dirty="0" err="1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датацентре</a:t>
            </a:r>
            <a:r>
              <a:rPr lang="ru-RU" sz="44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 на базе </a:t>
            </a:r>
            <a:r>
              <a:rPr lang="en" sz="44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EVPN\VXLAN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929904148"/>
              </p:ext>
            </p:extLst>
          </p:nvPr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{676056EF-D7BB-455D-A737-CE22C8A9FC15}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Цели были достигнуты,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 не все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около недели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– 10 из 10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Тема: П</a:t>
            </a:r>
            <a:r>
              <a:rPr lang="ru-RU" sz="30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роектирование сегментированной сети в </a:t>
            </a:r>
            <a:r>
              <a:rPr lang="ru-RU" sz="3000" b="1" i="0" dirty="0" err="1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датацентре</a:t>
            </a:r>
            <a:r>
              <a:rPr lang="ru-RU" sz="30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 на базе </a:t>
            </a:r>
            <a:r>
              <a:rPr lang="en" sz="30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EVPN\VXLAN</a:t>
            </a:r>
            <a:br>
              <a:rPr lang="en" sz="1600" b="1" i="0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Максим Воробьев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Работаю 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Enterprise.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Опыт около 2,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5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лет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530;p106">
            <a:extLst>
              <a:ext uri="{FF2B5EF4-FFF2-40B4-BE49-F238E27FC236}">
                <a16:creationId xmlns:a16="http://schemas.microsoft.com/office/drawing/2014/main" id="{EF81E12D-74FD-8F63-9BEF-B7B78B6FFF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17" y="2558168"/>
            <a:ext cx="1510527" cy="148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87192106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{676056EF-D7BB-455D-A737-CE22C8A9FC15}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OD c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маршрутизацией между V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RF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ulti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-Fabric c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использованием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 Hand-Off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Подключить второй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OD2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 удалось)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Оптимизировать таблицу маршрутизации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399922" y="1386300"/>
            <a:ext cx="6327972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датацентр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 сегментированием для фирмы,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занимающейся разработкой ПО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654543080"/>
              </p:ext>
            </p:extLst>
          </p:nvPr>
        </p:nvGraphicFramePr>
        <p:xfrm>
          <a:off x="952500" y="1897775"/>
          <a:ext cx="7239000" cy="2218858"/>
        </p:xfrm>
        <a:graphic>
          <a:graphicData uri="http://schemas.openxmlformats.org/drawingml/2006/table">
            <a:tbl>
              <a:tblPr>
                <a:noFill/>
                <a:tableStyleId>{676056EF-D7BB-455D-A737-CE22C8A9FC15}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XLAN/EVPN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Multi-Fabric VRF Hand-Off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 Inspection</a:t>
                      </a:r>
                      <a:endParaRPr sz="1600" dirty="0">
                        <a:solidFill>
                          <a:schemeClr val="dk1"/>
                        </a:solidFill>
                        <a:latin typeface="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ESI-LAG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Т</a:t>
            </a:r>
            <a:r>
              <a:rPr lang="ru-RU" sz="3000" dirty="0" err="1"/>
              <a:t>опология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2B4360-7780-F393-9617-7464F911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426624"/>
            <a:ext cx="8820898" cy="25984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Адресное пространство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561-0973-080B-7B7A-A03D330DCC8F}"/>
              </a:ext>
            </a:extLst>
          </p:cNvPr>
          <p:cNvSpPr txBox="1"/>
          <p:nvPr/>
        </p:nvSpPr>
        <p:spPr>
          <a:xfrm>
            <a:off x="2090943" y="837632"/>
            <a:ext cx="520527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b="0" i="0" dirty="0" err="1">
                <a:solidFill>
                  <a:srgbClr val="1F2328"/>
                </a:solidFill>
                <a:effectLst/>
                <a:latin typeface="-apple-system"/>
              </a:rPr>
              <a:t>Dn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Диапазон в зависимости от номера </a:t>
            </a:r>
            <a:r>
              <a:rPr lang="ru-RU" b="0" i="0" dirty="0" err="1">
                <a:solidFill>
                  <a:srgbClr val="1F2328"/>
                </a:solidFill>
                <a:effectLst/>
                <a:latin typeface="-apple-system"/>
              </a:rPr>
              <a:t>ЦОДа</a:t>
            </a:r>
            <a:b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 err="1">
                <a:solidFill>
                  <a:srgbClr val="1F2328"/>
                </a:solidFill>
                <a:effectLst/>
                <a:latin typeface="-apple-system"/>
              </a:rPr>
              <a:t>Dn</a:t>
            </a: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 = [8(N-1)..8(N)-1]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где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-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номер </a:t>
            </a:r>
            <a:r>
              <a:rPr lang="ru-RU" b="0" i="0" dirty="0" err="1">
                <a:solidFill>
                  <a:srgbClr val="1F2328"/>
                </a:solidFill>
                <a:effectLst/>
                <a:latin typeface="-apple-system"/>
              </a:rPr>
              <a:t>ЦОДа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, 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</a:t>
            </a:r>
            <a:r>
              <a:rPr lang="en" b="0" i="0" dirty="0" err="1">
                <a:solidFill>
                  <a:srgbClr val="1F2328"/>
                </a:solidFill>
                <a:effectLst/>
                <a:latin typeface="-apple-system"/>
              </a:rPr>
              <a:t>Dn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 = [0..7]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Lo Spine = 8(N-1)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Lo = 0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Lo Leaf = 8(N-1)+1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Lo = 1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p2p Leaf-Spine = 8(N-1)+2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p2p = 2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reserved = 8(N-1)+3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reserved = 3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services = 8(N-1)+[4..7]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если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N = 1 --&gt; services = [4..7]</a:t>
            </a:r>
          </a:p>
          <a:p>
            <a:pPr algn="l"/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IP Spine = 10.Dn.Sn.0/32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где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Sn -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номер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Spine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IP Leaf = 10.Dn.0.Ln/32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где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Ln -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номер </a:t>
            </a:r>
            <a: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  <a:t>Leaf</a:t>
            </a:r>
            <a:br>
              <a:rPr lang="en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" b="1" i="0" dirty="0">
                <a:solidFill>
                  <a:srgbClr val="1F2328"/>
                </a:solidFill>
                <a:effectLst/>
                <a:latin typeface="-apple-system"/>
              </a:rPr>
              <a:t>IP p2p - 10.Dn.Sn.2(Ln-1)/31</a:t>
            </a:r>
            <a:endParaRPr lang="e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DF4A785-8FB6-317C-014A-D2892C57C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09664"/>
              </p:ext>
            </p:extLst>
          </p:nvPr>
        </p:nvGraphicFramePr>
        <p:xfrm>
          <a:off x="500550" y="3139498"/>
          <a:ext cx="1964354" cy="1866900"/>
        </p:xfrm>
        <a:graphic>
          <a:graphicData uri="http://schemas.openxmlformats.org/drawingml/2006/table">
            <a:tbl>
              <a:tblPr/>
              <a:tblGrid>
                <a:gridCol w="982177">
                  <a:extLst>
                    <a:ext uri="{9D8B030D-6E8A-4147-A177-3AD203B41FA5}">
                      <a16:colId xmlns:a16="http://schemas.microsoft.com/office/drawing/2014/main" val="3020616620"/>
                    </a:ext>
                  </a:extLst>
                </a:gridCol>
                <a:gridCol w="982177">
                  <a:extLst>
                    <a:ext uri="{9D8B030D-6E8A-4147-A177-3AD203B41FA5}">
                      <a16:colId xmlns:a16="http://schemas.microsoft.com/office/drawing/2014/main" val="3370209520"/>
                    </a:ext>
                  </a:extLst>
                </a:gridCol>
              </a:tblGrid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Device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Loopback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73074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Spine11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10.0.1.0/32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76215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Spine12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10.0.2.0/32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07095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Leaf11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10.0.0.1/32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49449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Leaf12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10.0.0.2/32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07597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BLeaf13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10.0.0.3/32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46351"/>
                  </a:ext>
                </a:extLst>
              </a:tr>
              <a:tr h="248288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BLeaf14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10.0.0.4/32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00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9F72C3B-165F-E0C0-35BC-1C039EFD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94231"/>
              </p:ext>
            </p:extLst>
          </p:nvPr>
        </p:nvGraphicFramePr>
        <p:xfrm>
          <a:off x="2981605" y="3139498"/>
          <a:ext cx="3180789" cy="1416735"/>
        </p:xfrm>
        <a:graphic>
          <a:graphicData uri="http://schemas.openxmlformats.org/drawingml/2006/table">
            <a:tbl>
              <a:tblPr/>
              <a:tblGrid>
                <a:gridCol w="1060263">
                  <a:extLst>
                    <a:ext uri="{9D8B030D-6E8A-4147-A177-3AD203B41FA5}">
                      <a16:colId xmlns:a16="http://schemas.microsoft.com/office/drawing/2014/main" val="1607083869"/>
                    </a:ext>
                  </a:extLst>
                </a:gridCol>
                <a:gridCol w="1060263">
                  <a:extLst>
                    <a:ext uri="{9D8B030D-6E8A-4147-A177-3AD203B41FA5}">
                      <a16:colId xmlns:a16="http://schemas.microsoft.com/office/drawing/2014/main" val="4122751940"/>
                    </a:ext>
                  </a:extLst>
                </a:gridCol>
                <a:gridCol w="1060263">
                  <a:extLst>
                    <a:ext uri="{9D8B030D-6E8A-4147-A177-3AD203B41FA5}">
                      <a16:colId xmlns:a16="http://schemas.microsoft.com/office/drawing/2014/main" val="1772847902"/>
                    </a:ext>
                  </a:extLst>
                </a:gridCol>
              </a:tblGrid>
              <a:tr h="283347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p2p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Spine11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Spine12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53230"/>
                  </a:ext>
                </a:extLst>
              </a:tr>
              <a:tr h="283347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Leaf11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10.2.1.0/31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10.2.2.0/31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92777"/>
                  </a:ext>
                </a:extLst>
              </a:tr>
              <a:tr h="283347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Leaf12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10.2.1.2/31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10.2.2.2/31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6159"/>
                  </a:ext>
                </a:extLst>
              </a:tr>
              <a:tr h="283347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BLeaf13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10.2.1.4/31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10.2.2.4/31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4038"/>
                  </a:ext>
                </a:extLst>
              </a:tr>
              <a:tr h="283347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BLeaf14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10.2.1.6/31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10.2.2.6/31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5389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F3C5D87-CF41-0206-DCBB-D591C8AE0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40389"/>
              </p:ext>
            </p:extLst>
          </p:nvPr>
        </p:nvGraphicFramePr>
        <p:xfrm>
          <a:off x="6675929" y="3139498"/>
          <a:ext cx="1767928" cy="1095900"/>
        </p:xfrm>
        <a:graphic>
          <a:graphicData uri="http://schemas.openxmlformats.org/drawingml/2006/table">
            <a:tbl>
              <a:tblPr/>
              <a:tblGrid>
                <a:gridCol w="883964">
                  <a:extLst>
                    <a:ext uri="{9D8B030D-6E8A-4147-A177-3AD203B41FA5}">
                      <a16:colId xmlns:a16="http://schemas.microsoft.com/office/drawing/2014/main" val="1289088811"/>
                    </a:ext>
                  </a:extLst>
                </a:gridCol>
                <a:gridCol w="883964">
                  <a:extLst>
                    <a:ext uri="{9D8B030D-6E8A-4147-A177-3AD203B41FA5}">
                      <a16:colId xmlns:a16="http://schemas.microsoft.com/office/drawing/2014/main" val="154004651"/>
                    </a:ext>
                  </a:extLst>
                </a:gridCol>
              </a:tblGrid>
              <a:tr h="273975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VRF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IP Pool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86443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effectLst/>
                        </a:rPr>
                        <a:t>DEV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10.4.0.0/16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07054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STAGE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10.5.0.0/16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506946"/>
                  </a:ext>
                </a:extLst>
              </a:tr>
              <a:tr h="273975">
                <a:tc>
                  <a:txBody>
                    <a:bodyPr/>
                    <a:lstStyle/>
                    <a:p>
                      <a:pPr algn="ctr"/>
                      <a:r>
                        <a:rPr lang="en" sz="1000">
                          <a:effectLst/>
                        </a:rPr>
                        <a:t>PROD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</a:rPr>
                        <a:t>10.6.0.0/16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3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89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Packet Inspection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9D31B-B8C1-0A70-F97A-6CDCDE4A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33" y="965677"/>
            <a:ext cx="4641333" cy="39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824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Macintosh PowerPoint</Application>
  <PresentationFormat>Экран (16:9)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Courier New</vt:lpstr>
      <vt:lpstr>Arial</vt:lpstr>
      <vt:lpstr>Roboto Medium</vt:lpstr>
      <vt:lpstr>Roboto</vt:lpstr>
      <vt:lpstr>-apple-system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сегментированной сети в датацентре на базе EVPN\VXLAN    </vt:lpstr>
      <vt:lpstr>План защиты</vt:lpstr>
      <vt:lpstr>Презентация PowerPoint</vt:lpstr>
      <vt:lpstr>Какие технологии использовались </vt:lpstr>
      <vt:lpstr>Топология</vt:lpstr>
      <vt:lpstr>Адресное пространство</vt:lpstr>
      <vt:lpstr>Packet Inspection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</cp:revision>
  <dcterms:modified xsi:type="dcterms:W3CDTF">2025-02-04T15:57:32Z</dcterms:modified>
</cp:coreProperties>
</file>